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3" r:id="rId1"/>
    <p:sldMasterId id="2147484211" r:id="rId2"/>
    <p:sldMasterId id="2147484223" r:id="rId3"/>
  </p:sldMasterIdLst>
  <p:notesMasterIdLst>
    <p:notesMasterId r:id="rId21"/>
  </p:notesMasterIdLst>
  <p:sldIdLst>
    <p:sldId id="349" r:id="rId4"/>
    <p:sldId id="379" r:id="rId5"/>
    <p:sldId id="381" r:id="rId6"/>
    <p:sldId id="387" r:id="rId7"/>
    <p:sldId id="394" r:id="rId8"/>
    <p:sldId id="404" r:id="rId9"/>
    <p:sldId id="405" r:id="rId10"/>
    <p:sldId id="406" r:id="rId11"/>
    <p:sldId id="419" r:id="rId12"/>
    <p:sldId id="390" r:id="rId13"/>
    <p:sldId id="396" r:id="rId14"/>
    <p:sldId id="391" r:id="rId15"/>
    <p:sldId id="397" r:id="rId16"/>
    <p:sldId id="367" r:id="rId17"/>
    <p:sldId id="412" r:id="rId18"/>
    <p:sldId id="420" r:id="rId19"/>
    <p:sldId id="421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3B259B"/>
    <a:srgbClr val="006600"/>
    <a:srgbClr val="000000"/>
    <a:srgbClr val="654321"/>
    <a:srgbClr val="66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>
      <p:cViewPr varScale="1">
        <p:scale>
          <a:sx n="110" d="100"/>
          <a:sy n="110" d="100"/>
        </p:scale>
        <p:origin x="165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27FE5DA5-CA39-421F-BCBB-F84AB9969E4A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226008-8797-44D2-9B00-D53498DDDB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7F269-989D-4061-9C26-BA1458B8D146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676F5-5210-4C23-97FC-CDCD683A2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5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CDDE5-DAC5-4018-9032-1F2191F9AAC7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CF6C8-5464-42C2-9553-23A7860A59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18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98D44-D58D-48A2-9978-9CFBDADBFDC4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32D3B-60F9-4838-B1DE-A89D85A51C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765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77F269-989D-4061-9C26-BA1458B8D146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E676F5-5210-4C23-97FC-CDCD683A24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612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B04F84-442E-45FB-B0F8-A3A18893ED20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CE72A-ABBF-45C3-AB60-E7FB6EA59B1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191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9853DB-E28E-4ECD-9D23-86DE19DE8065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8AC39-51AC-40EB-AF43-6982A2033A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937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690FD4-F43E-4C58-B632-00C9F1491BC7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6AD76-BA46-45B2-BF11-B4935839606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79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9AB600-8059-4626-ADC7-A8538E695835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11983-1349-4352-B25C-347E56F9B38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93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E37AE-AEBE-4F5F-BB21-69C14439E32A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E914E-BDA2-4EC5-B75C-ECD421F765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622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2F267F-4F67-4BE1-A4C3-86D9DE32290E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2E23AB-9C6B-4893-A83E-5E8653C92B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30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CB36-043D-4C74-A191-5D2250362C72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ABA64-C0C1-47F3-AE29-D8B83C6EB9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806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04F84-442E-45FB-B0F8-A3A18893ED20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CE72A-ABBF-45C3-AB60-E7FB6EA59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6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6C8312-8507-414F-8719-07617AED7E55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5742A1-F19A-4964-8532-765167E1F6E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138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ACDDE5-DAC5-4018-9032-1F2191F9AAC7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7CF6C8-5464-42C2-9553-23A7860A59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332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198D44-D58D-48A2-9978-9CFBDADBFDC4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32D3B-60F9-4838-B1DE-A89D85A51C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645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77F269-989D-4061-9C26-BA1458B8D146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E676F5-5210-4C23-97FC-CDCD683A24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419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B04F84-442E-45FB-B0F8-A3A18893ED20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CE72A-ABBF-45C3-AB60-E7FB6EA59B1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225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9853DB-E28E-4ECD-9D23-86DE19DE8065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8AC39-51AC-40EB-AF43-6982A2033A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2789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690FD4-F43E-4C58-B632-00C9F1491BC7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6AD76-BA46-45B2-BF11-B4935839606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04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9AB600-8059-4626-ADC7-A8538E695835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11983-1349-4352-B25C-347E56F9B38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378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E37AE-AEBE-4F5F-BB21-69C14439E32A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E914E-BDA2-4EC5-B75C-ECD421F765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519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2F267F-4F67-4BE1-A4C3-86D9DE32290E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2E23AB-9C6B-4893-A83E-5E8653C92B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64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853DB-E28E-4ECD-9D23-86DE19DE8065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8AC39-51AC-40EB-AF43-6982A2033A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615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CB36-043D-4C74-A191-5D2250362C72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ABA64-C0C1-47F3-AE29-D8B83C6EB9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706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6C8312-8507-414F-8719-07617AED7E55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5742A1-F19A-4964-8532-765167E1F6E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734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ACDDE5-DAC5-4018-9032-1F2191F9AAC7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7CF6C8-5464-42C2-9553-23A7860A59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256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198D44-D58D-48A2-9978-9CFBDADBFDC4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32D3B-60F9-4838-B1DE-A89D85A51C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737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90FD4-F43E-4C58-B632-00C9F1491BC7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6AD76-BA46-45B2-BF11-B493583960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41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AB600-8059-4626-ADC7-A8538E695835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11983-1349-4352-B25C-347E56F9B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77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37AE-AEBE-4F5F-BB21-69C14439E32A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E914E-BDA2-4EC5-B75C-ECD421F765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37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F267F-4F67-4BE1-A4C3-86D9DE32290E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E23AB-9C6B-4893-A83E-5E8653C92B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929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9FACB36-043D-4C74-A191-5D2250362C72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5BABA64-C0C1-47F3-AE29-D8B83C6EB9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25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C8312-8507-414F-8719-07617AED7E55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742A1-F19A-4964-8532-765167E1F6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89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7BE3E57-1147-47BF-A348-4AA7CCDBCEDC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6646BCD-5E91-4438-9D3C-0222731AD2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63" r:id="rId2"/>
    <p:sldLayoutId id="2147484176" r:id="rId3"/>
    <p:sldLayoutId id="2147484164" r:id="rId4"/>
    <p:sldLayoutId id="2147484165" r:id="rId5"/>
    <p:sldLayoutId id="2147484166" r:id="rId6"/>
    <p:sldLayoutId id="2147484177" r:id="rId7"/>
    <p:sldLayoutId id="2147484178" r:id="rId8"/>
    <p:sldLayoutId id="2147484179" r:id="rId9"/>
    <p:sldLayoutId id="2147484167" r:id="rId10"/>
    <p:sldLayoutId id="2147484180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BE3E57-1147-47BF-A348-4AA7CCDBCEDC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646BCD-5E91-4438-9D3C-0222731AD23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99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BE3E57-1147-47BF-A348-4AA7CCDBCEDC}" type="datetimeFigureOut">
              <a:rPr lang="en-US" smtClean="0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646BCD-5E91-4438-9D3C-0222731AD23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0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457200" y="1066800"/>
            <a:ext cx="3048000" cy="915987"/>
          </a:xfrm>
        </p:spPr>
        <p:txBody>
          <a:bodyPr anchor="ctr"/>
          <a:lstStyle/>
          <a:p>
            <a:pPr eaLnBrk="1" hangingPunct="1"/>
            <a:r>
              <a:rPr lang="en-US" alt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31" name="Rectangle 6"/>
          <p:cNvSpPr txBox="1">
            <a:spLocks noChangeArrowheads="1"/>
          </p:cNvSpPr>
          <p:nvPr/>
        </p:nvSpPr>
        <p:spPr bwMode="auto">
          <a:xfrm>
            <a:off x="457200" y="1828800"/>
            <a:ext cx="8382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571500" indent="-571500" algn="ctr" eaLnBrk="1" hangingPunct="1">
              <a:lnSpc>
                <a:spcPct val="150000"/>
              </a:lnSpc>
              <a:buFontTx/>
              <a:buChar char="-"/>
            </a:pPr>
            <a:r>
              <a:rPr lang="en-US" altLang="en-US" sz="6000" b="1" dirty="0" err="1" smtClean="0">
                <a:solidFill>
                  <a:srgbClr val="FF0000"/>
                </a:solidFill>
              </a:rPr>
              <a:t>Ôn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>
                <a:solidFill>
                  <a:srgbClr val="FF0000"/>
                </a:solidFill>
              </a:rPr>
              <a:t>t</a:t>
            </a:r>
            <a:r>
              <a:rPr lang="vi-VN" altLang="en-US" sz="6000" b="1" dirty="0" smtClean="0">
                <a:solidFill>
                  <a:srgbClr val="FF0000"/>
                </a:solidFill>
              </a:rPr>
              <a:t>ập đọc nhạc</a:t>
            </a:r>
            <a:endParaRPr lang="en-US" altLang="en-US" sz="6000" b="1" dirty="0" smtClean="0">
              <a:solidFill>
                <a:srgbClr val="FF0000"/>
              </a:solidFill>
            </a:endParaRPr>
          </a:p>
          <a:p>
            <a:pPr marL="571500" indent="-571500" algn="ctr" eaLnBrk="1" hangingPunct="1">
              <a:lnSpc>
                <a:spcPct val="150000"/>
              </a:lnSpc>
              <a:buFontTx/>
              <a:buChar char="-"/>
            </a:pPr>
            <a:r>
              <a:rPr lang="en-US" altLang="en-US" sz="6000" b="1" dirty="0" err="1" smtClean="0">
                <a:solidFill>
                  <a:srgbClr val="FF0000"/>
                </a:solidFill>
              </a:rPr>
              <a:t>Âm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nhạc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thường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thức</a:t>
            </a:r>
            <a:endParaRPr lang="en-US" altLang="en-US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457200" y="8709"/>
            <a:ext cx="1219200" cy="905691"/>
          </a:xfrm>
        </p:spPr>
        <p:txBody>
          <a:bodyPr anchor="ctr"/>
          <a:lstStyle/>
          <a:p>
            <a:pPr eaLnBrk="1" hangingPunct="1"/>
            <a:r>
              <a:rPr lang="en-US" alt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31" name="Rectangle 6"/>
          <p:cNvSpPr txBox="1">
            <a:spLocks noChangeArrowheads="1"/>
          </p:cNvSpPr>
          <p:nvPr/>
        </p:nvSpPr>
        <p:spPr bwMode="auto">
          <a:xfrm>
            <a:off x="609600" y="914400"/>
            <a:ext cx="8382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None/>
            </a:pPr>
            <a:r>
              <a:rPr lang="en-US" altLang="en-US" sz="4000" b="1" dirty="0" smtClean="0"/>
              <a:t>I. </a:t>
            </a:r>
            <a:r>
              <a:rPr lang="vi-VN" altLang="en-US" sz="4000" b="1" dirty="0" smtClean="0"/>
              <a:t>Tập đọc nhạc: </a:t>
            </a:r>
            <a:endParaRPr lang="en-US" altLang="en-US" sz="4000" b="1" dirty="0" smtClean="0"/>
          </a:p>
          <a:p>
            <a:pPr eaLnBrk="1" hangingPunct="1">
              <a:buNone/>
            </a:pPr>
            <a:r>
              <a:rPr lang="en-US" altLang="en-US" sz="4000" b="1" dirty="0" smtClean="0"/>
              <a:t>	</a:t>
            </a:r>
            <a:r>
              <a:rPr lang="vi-VN" altLang="en-US" sz="4000" b="1" dirty="0" smtClean="0"/>
              <a:t>TĐN số 2</a:t>
            </a:r>
            <a:r>
              <a:rPr lang="en-US" altLang="en-US" sz="4000" b="1" dirty="0" smtClean="0"/>
              <a:t> – </a:t>
            </a:r>
            <a:r>
              <a:rPr lang="en-US" altLang="en-US" sz="4000" b="1" dirty="0" err="1" smtClean="0"/>
              <a:t>Trơ</a:t>
            </a:r>
            <a:r>
              <a:rPr lang="en-US" altLang="en-US" sz="4000" b="1" dirty="0" smtClean="0"/>
              <a:t>̉ </a:t>
            </a:r>
            <a:r>
              <a:rPr lang="en-US" altLang="en-US" sz="4000" b="1" dirty="0" err="1" smtClean="0"/>
              <a:t>vê</a:t>
            </a:r>
            <a:r>
              <a:rPr lang="en-US" altLang="en-US" sz="4000" b="1" dirty="0" smtClean="0"/>
              <a:t>̀ Su-</a:t>
            </a:r>
            <a:r>
              <a:rPr lang="en-US" altLang="en-US" sz="4000" b="1" dirty="0" err="1" smtClean="0"/>
              <a:t>ri</a:t>
            </a:r>
            <a:r>
              <a:rPr lang="en-US" altLang="en-US" sz="4000" b="1" dirty="0" smtClean="0"/>
              <a:t>-</a:t>
            </a:r>
            <a:r>
              <a:rPr lang="en-US" altLang="en-US" sz="4000" b="1" dirty="0" err="1" smtClean="0"/>
              <a:t>en-tô</a:t>
            </a:r>
            <a:endParaRPr lang="en-US" altLang="en-US" sz="4000" b="1" dirty="0" smtClean="0"/>
          </a:p>
          <a:p>
            <a:pPr eaLnBrk="1" hangingPunct="1">
              <a:buNone/>
            </a:pPr>
            <a:r>
              <a:rPr lang="en-US" altLang="en-US" sz="4000" b="1" dirty="0" smtClean="0">
                <a:solidFill>
                  <a:srgbClr val="C00000"/>
                </a:solidFill>
              </a:rPr>
              <a:t>II. </a:t>
            </a:r>
            <a:r>
              <a:rPr lang="en-US" altLang="en-US" sz="4000" b="1" dirty="0" err="1" smtClean="0">
                <a:solidFill>
                  <a:srgbClr val="C00000"/>
                </a:solidFill>
              </a:rPr>
              <a:t>Âm</a:t>
            </a:r>
            <a:r>
              <a:rPr lang="en-US" altLang="en-US" sz="40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</a:rPr>
              <a:t>nhạc</a:t>
            </a:r>
            <a:r>
              <a:rPr lang="en-US" altLang="en-US" sz="40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</a:rPr>
              <a:t>thường</a:t>
            </a:r>
            <a:r>
              <a:rPr lang="en-US" altLang="en-US" sz="40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</a:rPr>
              <a:t>thức</a:t>
            </a:r>
            <a:endParaRPr lang="en-US" altLang="en-US" sz="4000" b="1" dirty="0" smtClean="0">
              <a:solidFill>
                <a:srgbClr val="C00000"/>
              </a:solidFill>
            </a:endParaRPr>
          </a:p>
          <a:p>
            <a:pPr marL="1485900" lvl="1" indent="-742950" eaLnBrk="1" hangingPunct="1">
              <a:buAutoNum type="arabicPeriod"/>
            </a:pPr>
            <a:r>
              <a:rPr lang="en-US" altLang="en-US" sz="3600" b="1" dirty="0" err="1" smtClean="0">
                <a:solidFill>
                  <a:srgbClr val="C00000"/>
                </a:solidFill>
              </a:rPr>
              <a:t>Nhạc</a:t>
            </a:r>
            <a:r>
              <a:rPr lang="en-US" altLang="en-US" sz="36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</a:rPr>
              <a:t>si</a:t>
            </a:r>
            <a:r>
              <a:rPr lang="en-US" altLang="en-US" sz="3600" b="1" dirty="0" smtClean="0">
                <a:solidFill>
                  <a:srgbClr val="C00000"/>
                </a:solidFill>
              </a:rPr>
              <a:t>̃ </a:t>
            </a:r>
            <a:r>
              <a:rPr lang="en-US" altLang="en-US" sz="3600" b="1" dirty="0" err="1" smtClean="0">
                <a:solidFill>
                  <a:srgbClr val="C00000"/>
                </a:solidFill>
              </a:rPr>
              <a:t>Hoàng</a:t>
            </a:r>
            <a:r>
              <a:rPr lang="en-US" altLang="en-US" sz="36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</a:rPr>
              <a:t>Vân</a:t>
            </a:r>
            <a:endParaRPr lang="en-US" altLang="en-US" sz="36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6719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2" name="Rectangle 4"/>
          <p:cNvSpPr>
            <a:spLocks noChangeArrowheads="1"/>
          </p:cNvSpPr>
          <p:nvPr/>
        </p:nvSpPr>
        <p:spPr bwMode="auto">
          <a:xfrm>
            <a:off x="4495800" y="2246313"/>
            <a:ext cx="4284663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 algn="l"/>
            <a:r>
              <a:rPr kumimoji="0" lang="en-US" altLang="en-US" b="1">
                <a:solidFill>
                  <a:srgbClr val="990000"/>
                </a:solidFill>
                <a:latin typeface="Times New Roman" panose="02020603050405020304" pitchFamily="18" charset="0"/>
              </a:rPr>
              <a:t>-Ca khúc: </a:t>
            </a:r>
            <a:r>
              <a:rPr kumimoji="0" lang="en-US" altLang="en-US" b="1" i="1">
                <a:solidFill>
                  <a:srgbClr val="990000"/>
                </a:solidFill>
                <a:latin typeface="Times New Roman" panose="02020603050405020304" pitchFamily="18" charset="0"/>
              </a:rPr>
              <a:t>Hò kéo pháo, Con chim vành khuyên, Em yêu trường em…</a:t>
            </a:r>
          </a:p>
          <a:p>
            <a:pPr algn="l"/>
            <a:endParaRPr kumimoji="0" lang="en-US" altLang="en-US" b="1" i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3" name="Picture 5" descr="NS Hoang V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962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4" name="Rectangle 6"/>
          <p:cNvSpPr>
            <a:spLocks noChangeArrowheads="1"/>
          </p:cNvSpPr>
          <p:nvPr/>
        </p:nvSpPr>
        <p:spPr bwMode="auto">
          <a:xfrm>
            <a:off x="4254500" y="609600"/>
            <a:ext cx="47831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kumimoji="0" lang="en-US" altLang="en-US" b="1" dirty="0">
                <a:latin typeface="Times New Roman" panose="02020603050405020304" pitchFamily="18" charset="0"/>
              </a:rPr>
              <a:t>- </a:t>
            </a:r>
            <a:r>
              <a:rPr kumimoji="0" lang="en-US" altLang="en-US" b="1" dirty="0" err="1">
                <a:latin typeface="Times New Roman" panose="02020603050405020304" pitchFamily="18" charset="0"/>
              </a:rPr>
              <a:t>Nhạc</a:t>
            </a:r>
            <a:r>
              <a:rPr kumimoji="0" lang="en-US" altLang="en-US" b="1" dirty="0"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latin typeface="Times New Roman" panose="02020603050405020304" pitchFamily="18" charset="0"/>
              </a:rPr>
              <a:t>sĩ</a:t>
            </a:r>
            <a:r>
              <a:rPr kumimoji="0" lang="en-US" altLang="en-US" b="1" dirty="0"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latin typeface="Times New Roman" panose="02020603050405020304" pitchFamily="18" charset="0"/>
              </a:rPr>
              <a:t>Hoàng</a:t>
            </a:r>
            <a:r>
              <a:rPr kumimoji="0" lang="en-US" altLang="en-US" b="1" dirty="0"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latin typeface="Times New Roman" panose="02020603050405020304" pitchFamily="18" charset="0"/>
              </a:rPr>
              <a:t>Vân</a:t>
            </a:r>
            <a:r>
              <a:rPr kumimoji="0" lang="en-US" altLang="en-US" b="1" dirty="0"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latin typeface="Times New Roman" panose="02020603050405020304" pitchFamily="18" charset="0"/>
              </a:rPr>
              <a:t>tên</a:t>
            </a:r>
            <a:r>
              <a:rPr kumimoji="0" lang="en-US" altLang="en-US" b="1" dirty="0"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latin typeface="Times New Roman" panose="02020603050405020304" pitchFamily="18" charset="0"/>
              </a:rPr>
              <a:t>thật</a:t>
            </a:r>
            <a:r>
              <a:rPr kumimoji="0" lang="en-US" altLang="en-US" b="1" dirty="0"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latin typeface="Times New Roman" panose="02020603050405020304" pitchFamily="18" charset="0"/>
              </a:rPr>
              <a:t>là</a:t>
            </a:r>
            <a:r>
              <a:rPr kumimoji="0" lang="en-US" altLang="en-US" b="1" dirty="0"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latin typeface="Times New Roman" panose="02020603050405020304" pitchFamily="18" charset="0"/>
              </a:rPr>
              <a:t>gì</a:t>
            </a:r>
            <a:r>
              <a:rPr kumimoji="0" lang="en-US" altLang="en-US" b="1" dirty="0">
                <a:latin typeface="Times New Roman" panose="02020603050405020304" pitchFamily="18" charset="0"/>
              </a:rPr>
              <a:t>? </a:t>
            </a:r>
          </a:p>
          <a:p>
            <a:pPr eaLnBrk="1" hangingPunct="1"/>
            <a:r>
              <a:rPr kumimoji="0" lang="en-US" altLang="en-US" b="1" dirty="0" err="1">
                <a:latin typeface="Times New Roman" panose="02020603050405020304" pitchFamily="18" charset="0"/>
              </a:rPr>
              <a:t>Sinh</a:t>
            </a:r>
            <a:r>
              <a:rPr kumimoji="0" lang="en-US" altLang="en-US" b="1" dirty="0"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latin typeface="Times New Roman" panose="02020603050405020304" pitchFamily="18" charset="0"/>
              </a:rPr>
              <a:t>năm</a:t>
            </a:r>
            <a:r>
              <a:rPr kumimoji="0" lang="en-US" altLang="en-US" b="1" dirty="0"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latin typeface="Times New Roman" panose="02020603050405020304" pitchFamily="18" charset="0"/>
              </a:rPr>
              <a:t>nào</a:t>
            </a:r>
            <a:r>
              <a:rPr kumimoji="0" lang="en-US" altLang="en-US" b="1" dirty="0">
                <a:latin typeface="Times New Roman" panose="02020603050405020304" pitchFamily="18" charset="0"/>
              </a:rPr>
              <a:t>? </a:t>
            </a:r>
            <a:r>
              <a:rPr kumimoji="0" lang="en-US" altLang="en-US" b="1" dirty="0" err="1">
                <a:latin typeface="Times New Roman" panose="02020603050405020304" pitchFamily="18" charset="0"/>
              </a:rPr>
              <a:t>Tại</a:t>
            </a:r>
            <a:r>
              <a:rPr kumimoji="0" lang="en-US" altLang="en-US" b="1" dirty="0"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latin typeface="Times New Roman" panose="02020603050405020304" pitchFamily="18" charset="0"/>
              </a:rPr>
              <a:t>đâu</a:t>
            </a:r>
            <a:r>
              <a:rPr kumimoji="0" lang="en-US" altLang="en-US" b="1" dirty="0" smtClean="0">
                <a:latin typeface="Times New Roman" panose="02020603050405020304" pitchFamily="18" charset="0"/>
              </a:rPr>
              <a:t>? </a:t>
            </a:r>
            <a:r>
              <a:rPr kumimoji="0" lang="en-US" altLang="en-US" b="1" dirty="0" err="1" smtClean="0">
                <a:latin typeface="Times New Roman" panose="02020603050405020304" pitchFamily="18" charset="0"/>
              </a:rPr>
              <a:t>Mất</a:t>
            </a:r>
            <a:r>
              <a:rPr kumimoji="0"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 smtClean="0">
                <a:latin typeface="Times New Roman" panose="02020603050405020304" pitchFamily="18" charset="0"/>
              </a:rPr>
              <a:t>năm</a:t>
            </a:r>
            <a:r>
              <a:rPr kumimoji="0"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 smtClean="0">
                <a:latin typeface="Times New Roman" panose="02020603050405020304" pitchFamily="18" charset="0"/>
              </a:rPr>
              <a:t>nào</a:t>
            </a:r>
            <a:r>
              <a:rPr kumimoji="0" lang="en-US" altLang="en-US" b="1" dirty="0" smtClean="0">
                <a:latin typeface="Times New Roman" panose="02020603050405020304" pitchFamily="18" charset="0"/>
              </a:rPr>
              <a:t>?</a:t>
            </a:r>
            <a:endParaRPr kumimoji="0"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68295" name="Rectangle 7"/>
          <p:cNvSpPr>
            <a:spLocks noChangeArrowheads="1"/>
          </p:cNvSpPr>
          <p:nvPr/>
        </p:nvSpPr>
        <p:spPr bwMode="auto">
          <a:xfrm>
            <a:off x="4189141" y="600165"/>
            <a:ext cx="4876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kumimoji="0" lang="en-US" altLang="en-US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Hoàng</a:t>
            </a:r>
            <a:r>
              <a:rPr kumimoji="0" lang="en-US" altLang="en-US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Vân</a:t>
            </a:r>
            <a:r>
              <a:rPr kumimoji="0" lang="en-US" altLang="en-US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tên</a:t>
            </a:r>
            <a:r>
              <a:rPr kumimoji="0" lang="en-US" altLang="en-US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thật</a:t>
            </a:r>
            <a:r>
              <a:rPr kumimoji="0" lang="en-US" altLang="en-US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là</a:t>
            </a:r>
            <a:r>
              <a:rPr kumimoji="0" lang="en-US" altLang="en-US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Lê</a:t>
            </a:r>
            <a:r>
              <a:rPr kumimoji="0" lang="en-US" altLang="en-US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Văn</a:t>
            </a:r>
            <a:r>
              <a:rPr kumimoji="0" lang="en-US" altLang="en-US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Ngọ</a:t>
            </a:r>
            <a:r>
              <a:rPr kumimoji="0" lang="en-US" altLang="en-US" b="1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kumimoji="0" lang="en-US" altLang="en-US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sinh</a:t>
            </a:r>
            <a:r>
              <a:rPr kumimoji="0" lang="en-US" altLang="en-US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năm</a:t>
            </a:r>
            <a:r>
              <a:rPr kumimoji="0" lang="en-US" altLang="en-US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1930 </a:t>
            </a:r>
            <a:r>
              <a:rPr kumimoji="0" lang="en-US" altLang="en-US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tại</a:t>
            </a:r>
            <a:r>
              <a:rPr kumimoji="0" lang="en-US" altLang="en-US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Hà</a:t>
            </a:r>
            <a:r>
              <a:rPr kumimoji="0" lang="en-US" altLang="en-US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Nội</a:t>
            </a:r>
            <a:r>
              <a:rPr kumimoji="0" lang="en-US" altLang="en-US" b="1" dirty="0">
                <a:solidFill>
                  <a:srgbClr val="99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kumimoji="0" lang="en-US" altLang="en-US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Mất</a:t>
            </a:r>
            <a:r>
              <a:rPr kumimoji="0" lang="en-US" altLang="en-US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năm</a:t>
            </a:r>
            <a:r>
              <a:rPr kumimoji="0" lang="en-US" altLang="en-US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2018</a:t>
            </a:r>
          </a:p>
        </p:txBody>
      </p:sp>
      <p:sp>
        <p:nvSpPr>
          <p:cNvPr id="268296" name="Rectangle 8"/>
          <p:cNvSpPr>
            <a:spLocks noChangeArrowheads="1"/>
          </p:cNvSpPr>
          <p:nvPr/>
        </p:nvSpPr>
        <p:spPr bwMode="auto">
          <a:xfrm>
            <a:off x="4419600" y="2514600"/>
            <a:ext cx="4249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-"/>
            </a:pPr>
            <a:r>
              <a:rPr kumimoji="0" lang="en-US" altLang="en-US" b="1">
                <a:latin typeface="Times New Roman" panose="02020603050405020304" pitchFamily="18" charset="0"/>
              </a:rPr>
              <a:t>Em hãy kể tên một số ca khúc </a:t>
            </a:r>
          </a:p>
          <a:p>
            <a:pPr eaLnBrk="1" hangingPunct="1"/>
            <a:r>
              <a:rPr kumimoji="0" lang="en-US" altLang="en-US" b="1">
                <a:latin typeface="Times New Roman" panose="02020603050405020304" pitchFamily="18" charset="0"/>
              </a:rPr>
              <a:t>nổi tiếng của nhạc sĩ? </a:t>
            </a:r>
          </a:p>
        </p:txBody>
      </p:sp>
      <p:sp>
        <p:nvSpPr>
          <p:cNvPr id="268297" name="Rectangle 9"/>
          <p:cNvSpPr>
            <a:spLocks noChangeArrowheads="1"/>
          </p:cNvSpPr>
          <p:nvPr/>
        </p:nvSpPr>
        <p:spPr bwMode="auto">
          <a:xfrm>
            <a:off x="4237038" y="3902075"/>
            <a:ext cx="4800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>
              <a:buFontTx/>
              <a:buChar char="-"/>
            </a:pPr>
            <a:r>
              <a:rPr kumimoji="0" lang="en-US" altLang="en-US" b="1">
                <a:solidFill>
                  <a:srgbClr val="990000"/>
                </a:solidFill>
                <a:latin typeface="Times New Roman" panose="02020603050405020304" pitchFamily="18" charset="0"/>
              </a:rPr>
              <a:t> Ông được Nhà nước trao tặng giải thưởng Hồ Chí Minh về Văn học – Nghệ thuật năm 2000</a:t>
            </a:r>
          </a:p>
        </p:txBody>
      </p:sp>
      <p:sp>
        <p:nvSpPr>
          <p:cNvPr id="268298" name="Rectangle 10"/>
          <p:cNvSpPr>
            <a:spLocks noChangeArrowheads="1"/>
          </p:cNvSpPr>
          <p:nvPr/>
        </p:nvSpPr>
        <p:spPr bwMode="auto">
          <a:xfrm>
            <a:off x="4343400" y="4267200"/>
            <a:ext cx="44973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kumimoji="0" lang="en-US" altLang="en-US" b="1">
                <a:latin typeface="Times New Roman" panose="02020603050405020304" pitchFamily="18" charset="0"/>
              </a:rPr>
              <a:t>- Ông được Nhà nước trao tặng giải thưởng gì? Năm nào?</a:t>
            </a:r>
            <a:r>
              <a:rPr kumimoji="0" lang="en-US" altLang="en-US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68299" name="Rectangle 11"/>
          <p:cNvSpPr>
            <a:spLocks noChangeArrowheads="1"/>
          </p:cNvSpPr>
          <p:nvPr/>
        </p:nvSpPr>
        <p:spPr bwMode="auto">
          <a:xfrm>
            <a:off x="4114800" y="5715000"/>
            <a:ext cx="4724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kumimoji="0" lang="en-US" altLang="en-US" b="1">
                <a:latin typeface="Times New Roman" panose="02020603050405020304" pitchFamily="18" charset="0"/>
              </a:rPr>
              <a:t>- Hoàn cảnh ra đời của bài hát </a:t>
            </a:r>
          </a:p>
          <a:p>
            <a:pPr eaLnBrk="1" hangingPunct="1"/>
            <a:r>
              <a:rPr kumimoji="0" lang="en-US" altLang="en-US" b="1">
                <a:latin typeface="Times New Roman" panose="02020603050405020304" pitchFamily="18" charset="0"/>
              </a:rPr>
              <a:t>Hò kéo pháo?</a:t>
            </a:r>
            <a:r>
              <a:rPr kumimoji="0" lang="en-US" altLang="en-US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68300" name="Rectangle 12"/>
          <p:cNvSpPr>
            <a:spLocks noChangeArrowheads="1"/>
          </p:cNvSpPr>
          <p:nvPr/>
        </p:nvSpPr>
        <p:spPr bwMode="auto">
          <a:xfrm>
            <a:off x="4191000" y="5410200"/>
            <a:ext cx="4724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kumimoji="0" lang="en-US" altLang="en-US" b="1">
                <a:solidFill>
                  <a:srgbClr val="990000"/>
                </a:solidFill>
                <a:latin typeface="Times New Roman" panose="02020603050405020304" pitchFamily="18" charset="0"/>
              </a:rPr>
              <a:t>- Bài hát Hò kéo pháo được sáng tác khi nhạc sĩ tham gia chiến dịch Điện Biên Phủ (1954)</a:t>
            </a:r>
            <a:endParaRPr kumimoji="0" lang="en-US" altLang="en-US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49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68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68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68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8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68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68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268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268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2" grpId="0"/>
      <p:bldP spid="268294" grpId="0"/>
      <p:bldP spid="268295" grpId="0"/>
      <p:bldP spid="268296" grpId="0"/>
      <p:bldP spid="268297" grpId="0"/>
      <p:bldP spid="268298" grpId="0"/>
      <p:bldP spid="268299" grpId="0"/>
      <p:bldP spid="2683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457200" y="8709"/>
            <a:ext cx="1219200" cy="905691"/>
          </a:xfrm>
        </p:spPr>
        <p:txBody>
          <a:bodyPr anchor="ctr"/>
          <a:lstStyle/>
          <a:p>
            <a:pPr eaLnBrk="1" hangingPunct="1"/>
            <a:r>
              <a:rPr lang="en-US" alt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31" name="Rectangle 6"/>
          <p:cNvSpPr txBox="1">
            <a:spLocks noChangeArrowheads="1"/>
          </p:cNvSpPr>
          <p:nvPr/>
        </p:nvSpPr>
        <p:spPr bwMode="auto">
          <a:xfrm>
            <a:off x="609600" y="914400"/>
            <a:ext cx="8382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None/>
            </a:pPr>
            <a:r>
              <a:rPr lang="en-US" altLang="en-US" sz="4000" b="1" dirty="0" smtClean="0"/>
              <a:t>I. </a:t>
            </a:r>
            <a:r>
              <a:rPr lang="en-US" altLang="en-US" sz="4000" b="1" dirty="0" err="1" smtClean="0"/>
              <a:t>Ôn</a:t>
            </a:r>
            <a:r>
              <a:rPr lang="en-US" altLang="en-US" sz="4000" b="1" dirty="0" smtClean="0"/>
              <a:t> t</a:t>
            </a:r>
            <a:r>
              <a:rPr lang="vi-VN" altLang="en-US" sz="4000" b="1" dirty="0" smtClean="0"/>
              <a:t>ập đọc nhạc: </a:t>
            </a:r>
            <a:endParaRPr lang="en-US" altLang="en-US" sz="4000" b="1" dirty="0" smtClean="0"/>
          </a:p>
          <a:p>
            <a:pPr eaLnBrk="1" hangingPunct="1">
              <a:buNone/>
            </a:pPr>
            <a:r>
              <a:rPr lang="en-US" altLang="en-US" sz="4000" b="1" dirty="0" smtClean="0"/>
              <a:t>	</a:t>
            </a:r>
            <a:r>
              <a:rPr lang="vi-VN" altLang="en-US" sz="4000" b="1" dirty="0" smtClean="0"/>
              <a:t>TĐN số 2</a:t>
            </a:r>
            <a:r>
              <a:rPr lang="en-US" altLang="en-US" sz="4000" b="1" dirty="0" smtClean="0"/>
              <a:t> – </a:t>
            </a:r>
            <a:r>
              <a:rPr lang="en-US" altLang="en-US" sz="4000" b="1" dirty="0" err="1" smtClean="0"/>
              <a:t>Trơ</a:t>
            </a:r>
            <a:r>
              <a:rPr lang="en-US" altLang="en-US" sz="4000" b="1" dirty="0" smtClean="0"/>
              <a:t>̉ </a:t>
            </a:r>
            <a:r>
              <a:rPr lang="en-US" altLang="en-US" sz="4000" b="1" dirty="0" err="1" smtClean="0"/>
              <a:t>vê</a:t>
            </a:r>
            <a:r>
              <a:rPr lang="en-US" altLang="en-US" sz="4000" b="1" dirty="0" smtClean="0"/>
              <a:t>̀ Su-</a:t>
            </a:r>
            <a:r>
              <a:rPr lang="en-US" altLang="en-US" sz="4000" b="1" dirty="0" err="1" smtClean="0"/>
              <a:t>ri</a:t>
            </a:r>
            <a:r>
              <a:rPr lang="en-US" altLang="en-US" sz="4000" b="1" dirty="0" smtClean="0"/>
              <a:t>-</a:t>
            </a:r>
            <a:r>
              <a:rPr lang="en-US" altLang="en-US" sz="4000" b="1" dirty="0" err="1" smtClean="0"/>
              <a:t>en-tô</a:t>
            </a:r>
            <a:endParaRPr lang="en-US" altLang="en-US" sz="4000" b="1" dirty="0" smtClean="0"/>
          </a:p>
          <a:p>
            <a:pPr eaLnBrk="1" hangingPunct="1">
              <a:buNone/>
            </a:pPr>
            <a:r>
              <a:rPr lang="en-US" altLang="en-US" sz="4000" b="1" dirty="0" smtClean="0"/>
              <a:t>II. </a:t>
            </a:r>
            <a:r>
              <a:rPr lang="en-US" altLang="en-US" sz="4000" b="1" dirty="0" err="1" smtClean="0"/>
              <a:t>Âm</a:t>
            </a:r>
            <a:r>
              <a:rPr lang="en-US" altLang="en-US" sz="4000" b="1" dirty="0" smtClean="0"/>
              <a:t> </a:t>
            </a:r>
            <a:r>
              <a:rPr lang="en-US" altLang="en-US" sz="4000" b="1" dirty="0" err="1" smtClean="0"/>
              <a:t>nhạc</a:t>
            </a:r>
            <a:r>
              <a:rPr lang="en-US" altLang="en-US" sz="4000" b="1" dirty="0" smtClean="0"/>
              <a:t> </a:t>
            </a:r>
            <a:r>
              <a:rPr lang="en-US" altLang="en-US" sz="4000" b="1" dirty="0" err="1" smtClean="0"/>
              <a:t>thường</a:t>
            </a:r>
            <a:r>
              <a:rPr lang="en-US" altLang="en-US" sz="4000" b="1" dirty="0" smtClean="0"/>
              <a:t> </a:t>
            </a:r>
            <a:r>
              <a:rPr lang="en-US" altLang="en-US" sz="4000" b="1" dirty="0" err="1" smtClean="0"/>
              <a:t>thức</a:t>
            </a:r>
            <a:endParaRPr lang="en-US" altLang="en-US" sz="4000" b="1" dirty="0" smtClean="0"/>
          </a:p>
          <a:p>
            <a:pPr marL="1485900" lvl="1" indent="-742950" eaLnBrk="1" hangingPunct="1">
              <a:buAutoNum type="arabicPeriod"/>
            </a:pPr>
            <a:r>
              <a:rPr lang="en-US" altLang="en-US" sz="3600" b="1" dirty="0" err="1" smtClean="0"/>
              <a:t>Nhạc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si</a:t>
            </a:r>
            <a:r>
              <a:rPr lang="en-US" altLang="en-US" sz="3600" b="1" dirty="0" smtClean="0"/>
              <a:t>̃ </a:t>
            </a:r>
            <a:r>
              <a:rPr lang="en-US" altLang="en-US" sz="3600" b="1" dirty="0" err="1" smtClean="0"/>
              <a:t>Hoàng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Vân</a:t>
            </a:r>
            <a:endParaRPr lang="en-US" altLang="en-US" sz="3600" b="1" dirty="0"/>
          </a:p>
          <a:p>
            <a:pPr marL="1485900" lvl="1" indent="-742950" eaLnBrk="1" hangingPunct="1">
              <a:buAutoNum type="arabicPeriod"/>
            </a:pPr>
            <a:r>
              <a:rPr lang="en-US" altLang="en-US" sz="4000" b="1" dirty="0" err="1" smtClean="0">
                <a:solidFill>
                  <a:srgbClr val="C00000"/>
                </a:solidFill>
              </a:rPr>
              <a:t>Bài</a:t>
            </a:r>
            <a:r>
              <a:rPr lang="en-US" altLang="en-US" sz="40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</a:rPr>
              <a:t>hát</a:t>
            </a:r>
            <a:r>
              <a:rPr lang="en-US" altLang="en-US" sz="4000" b="1" dirty="0" smtClean="0">
                <a:solidFill>
                  <a:srgbClr val="C00000"/>
                </a:solidFill>
              </a:rPr>
              <a:t> Hò </a:t>
            </a:r>
            <a:r>
              <a:rPr lang="en-US" altLang="en-US" sz="4000" b="1" dirty="0" err="1" smtClean="0">
                <a:solidFill>
                  <a:srgbClr val="C00000"/>
                </a:solidFill>
              </a:rPr>
              <a:t>kéo</a:t>
            </a:r>
            <a:r>
              <a:rPr lang="en-US" altLang="en-US" sz="40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</a:rPr>
              <a:t>pháo</a:t>
            </a:r>
            <a:endParaRPr lang="en-US" altLang="en-US" sz="40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1249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̀ kéo phá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85800"/>
            <a:ext cx="866986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1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2971800" y="416643"/>
            <a:ext cx="29284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DÒ:</a:t>
            </a:r>
          </a:p>
        </p:txBody>
      </p:sp>
      <p:sp>
        <p:nvSpPr>
          <p:cNvPr id="4" name="Subtitle 2"/>
          <p:cNvSpPr>
            <a:spLocks/>
          </p:cNvSpPr>
          <p:nvPr/>
        </p:nvSpPr>
        <p:spPr bwMode="auto">
          <a:xfrm>
            <a:off x="685800" y="1752600"/>
            <a:ext cx="8077200" cy="280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0" rIns="92075" bIns="46038"/>
          <a:lstStyle>
            <a:lvl1pPr marL="269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 marL="484188" indent="-457200" eaLnBrk="1" hangingPunct="1">
              <a:lnSpc>
                <a:spcPct val="150000"/>
              </a:lnSpc>
              <a:buFontTx/>
              <a:buChar char="-"/>
            </a:pP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Tập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đọc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nhạc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bài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TĐN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sô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́ 2,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tập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đọc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tiết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tấu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kết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hợp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vô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̃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tay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marL="484188" indent="-457200" eaLnBrk="1" hangingPunct="1">
              <a:lnSpc>
                <a:spcPct val="150000"/>
              </a:lnSpc>
              <a:buFontTx/>
              <a:buChar char="-"/>
            </a:pP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Ghi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nhơ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́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những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ý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chính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vê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̀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tiểu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sư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̉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va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̀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sư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̣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nghiệp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của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nhạc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si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̃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Hoàng</a:t>
            </a:r>
            <a:r>
              <a:rPr kumimoji="0"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Vân</a:t>
            </a:r>
            <a:endParaRPr kumimoji="0" lang="en-US" altLang="en-US" sz="28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84188" indent="-457200" eaLnBrk="1" hangingPunct="1">
              <a:lnSpc>
                <a:spcPct val="150000"/>
              </a:lnSpc>
              <a:buFontTx/>
              <a:buChar char="-"/>
            </a:pPr>
            <a:endParaRPr kumimoji="0"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2" descr="MCj0238267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29200"/>
            <a:ext cx="2347352" cy="140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3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287338"/>
            <a:ext cx="8458200" cy="5884862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K12 online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giảng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do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-AN8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1: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GVBM sẽ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gởi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GVCN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chép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TĐN,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chụp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gởi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link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03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5800"/>
            <a:ext cx="8516667" cy="573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84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220075" cy="516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107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457200" y="8709"/>
            <a:ext cx="1219200" cy="905691"/>
          </a:xfrm>
        </p:spPr>
        <p:txBody>
          <a:bodyPr anchor="ctr"/>
          <a:lstStyle/>
          <a:p>
            <a:pPr eaLnBrk="1" hangingPunct="1"/>
            <a:r>
              <a:rPr lang="en-US" alt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31" name="Rectangle 6"/>
          <p:cNvSpPr txBox="1">
            <a:spLocks noChangeArrowheads="1"/>
          </p:cNvSpPr>
          <p:nvPr/>
        </p:nvSpPr>
        <p:spPr bwMode="auto">
          <a:xfrm>
            <a:off x="609600" y="914400"/>
            <a:ext cx="8382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None/>
            </a:pPr>
            <a:r>
              <a:rPr lang="en-US" altLang="en-US" sz="4000" b="1" dirty="0" smtClean="0">
                <a:solidFill>
                  <a:srgbClr val="C00000"/>
                </a:solidFill>
              </a:rPr>
              <a:t>I. </a:t>
            </a:r>
            <a:r>
              <a:rPr lang="en-US" altLang="en-US" sz="4000" b="1" dirty="0" err="1" smtClean="0">
                <a:solidFill>
                  <a:srgbClr val="C00000"/>
                </a:solidFill>
              </a:rPr>
              <a:t>Ôn</a:t>
            </a:r>
            <a:r>
              <a:rPr lang="en-US" altLang="en-US" sz="4000" b="1" dirty="0" smtClean="0">
                <a:solidFill>
                  <a:srgbClr val="C00000"/>
                </a:solidFill>
              </a:rPr>
              <a:t> t</a:t>
            </a:r>
            <a:r>
              <a:rPr lang="vi-VN" altLang="en-US" sz="4000" b="1" dirty="0" smtClean="0">
                <a:solidFill>
                  <a:srgbClr val="C00000"/>
                </a:solidFill>
              </a:rPr>
              <a:t>ập đọc nhạc: </a:t>
            </a:r>
            <a:endParaRPr lang="en-US" altLang="en-US" sz="4000" b="1" dirty="0" smtClean="0">
              <a:solidFill>
                <a:srgbClr val="C00000"/>
              </a:solidFill>
            </a:endParaRPr>
          </a:p>
          <a:p>
            <a:pPr eaLnBrk="1" hangingPunct="1">
              <a:buNone/>
            </a:pPr>
            <a:r>
              <a:rPr lang="en-US" altLang="en-US" sz="4000" b="1" dirty="0" smtClean="0">
                <a:solidFill>
                  <a:srgbClr val="C00000"/>
                </a:solidFill>
              </a:rPr>
              <a:t>	</a:t>
            </a:r>
            <a:r>
              <a:rPr lang="vi-VN" altLang="en-US" sz="4000" b="1" dirty="0" smtClean="0">
                <a:solidFill>
                  <a:srgbClr val="C00000"/>
                </a:solidFill>
              </a:rPr>
              <a:t>TĐN số 2</a:t>
            </a:r>
            <a:r>
              <a:rPr lang="en-US" altLang="en-US" sz="4000" b="1" dirty="0" smtClean="0">
                <a:solidFill>
                  <a:srgbClr val="C00000"/>
                </a:solidFill>
              </a:rPr>
              <a:t> – </a:t>
            </a:r>
            <a:r>
              <a:rPr lang="en-US" altLang="en-US" sz="4000" b="1" dirty="0" err="1" smtClean="0">
                <a:solidFill>
                  <a:srgbClr val="C00000"/>
                </a:solidFill>
              </a:rPr>
              <a:t>Trơ</a:t>
            </a:r>
            <a:r>
              <a:rPr lang="en-US" altLang="en-US" sz="4000" b="1" dirty="0" smtClean="0">
                <a:solidFill>
                  <a:srgbClr val="C00000"/>
                </a:solidFill>
              </a:rPr>
              <a:t>̉ </a:t>
            </a:r>
            <a:r>
              <a:rPr lang="en-US" altLang="en-US" sz="4000" b="1" dirty="0" err="1" smtClean="0">
                <a:solidFill>
                  <a:srgbClr val="C00000"/>
                </a:solidFill>
              </a:rPr>
              <a:t>vê</a:t>
            </a:r>
            <a:r>
              <a:rPr lang="en-US" altLang="en-US" sz="4000" b="1" dirty="0" smtClean="0">
                <a:solidFill>
                  <a:srgbClr val="C00000"/>
                </a:solidFill>
              </a:rPr>
              <a:t>̀ Su-</a:t>
            </a:r>
            <a:r>
              <a:rPr lang="en-US" altLang="en-US" sz="4000" b="1" dirty="0" err="1" smtClean="0">
                <a:solidFill>
                  <a:srgbClr val="C00000"/>
                </a:solidFill>
              </a:rPr>
              <a:t>ri</a:t>
            </a:r>
            <a:r>
              <a:rPr lang="en-US" altLang="en-US" sz="4000" b="1" dirty="0" smtClean="0">
                <a:solidFill>
                  <a:srgbClr val="C00000"/>
                </a:solidFill>
              </a:rPr>
              <a:t>-</a:t>
            </a:r>
            <a:r>
              <a:rPr lang="en-US" altLang="en-US" sz="4000" b="1" dirty="0" err="1" smtClean="0">
                <a:solidFill>
                  <a:srgbClr val="C00000"/>
                </a:solidFill>
              </a:rPr>
              <a:t>en-tô</a:t>
            </a:r>
            <a:endParaRPr lang="en-US" altLang="en-US" sz="40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23374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06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2" descr="1147863vfq6fp3e9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798513" cy="12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7. TDN s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381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0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220075" cy="516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7. TDN s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33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5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24025"/>
            <a:ext cx="8077200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2878138"/>
            <a:ext cx="73088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3200400"/>
            <a:ext cx="7043737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11513"/>
            <a:ext cx="7256463" cy="120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37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" y="1828800"/>
            <a:ext cx="89058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2300287"/>
            <a:ext cx="87249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9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06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2" descr="1147863vfq6fp3e9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798513" cy="12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7. TDN s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381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8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220075" cy="516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7. TDN s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33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1909</TotalTime>
  <Words>221</Words>
  <Application>Microsoft Office PowerPoint</Application>
  <PresentationFormat>On-screen Show (4:3)</PresentationFormat>
  <Paragraphs>33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Batang</vt:lpstr>
      <vt:lpstr>Calibri</vt:lpstr>
      <vt:lpstr>Calibri Light</vt:lpstr>
      <vt:lpstr>Times New Roman</vt:lpstr>
      <vt:lpstr>Wingdings</vt:lpstr>
      <vt:lpstr>Retrospect</vt:lpstr>
      <vt:lpstr>1_Office Theme</vt:lpstr>
      <vt:lpstr>Office Theme</vt:lpstr>
      <vt:lpstr>Tiết 6:</vt:lpstr>
      <vt:lpstr>Tiết 6: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6:</vt:lpstr>
      <vt:lpstr>PowerPoint Presentation</vt:lpstr>
      <vt:lpstr>Tiết 6:</vt:lpstr>
      <vt:lpstr>PowerPoint Presentation</vt:lpstr>
      <vt:lpstr>PowerPoint Presentation</vt:lpstr>
      <vt:lpstr>Vào K12 online -Vào bài giảng -Học tự do -Tìm Môn Âm Nhạc -AN8 tiết 5 -Ôn tập chủ đề 1: làm bài tập * GVBM sẽ gởi linhk đến GVCN HS chép 2 bài TĐN, chụp hình gởi vào link</vt:lpstr>
      <vt:lpstr>PowerPoint Presentation</vt:lpstr>
      <vt:lpstr>PowerPoint Presentation</vt:lpstr>
    </vt:vector>
  </TitlesOfParts>
  <Company>Updatesofts Forums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và các em học sinh</dc:title>
  <dc:creator>Hanh Thuy</dc:creator>
  <cp:lastModifiedBy>Windows User</cp:lastModifiedBy>
  <cp:revision>162</cp:revision>
  <dcterms:created xsi:type="dcterms:W3CDTF">2010-08-28T08:59:00Z</dcterms:created>
  <dcterms:modified xsi:type="dcterms:W3CDTF">2021-10-16T00:54:40Z</dcterms:modified>
</cp:coreProperties>
</file>